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72" r:id="rId7"/>
    <p:sldId id="260" r:id="rId8"/>
    <p:sldId id="262" r:id="rId9"/>
    <p:sldId id="263" r:id="rId10"/>
    <p:sldId id="264" r:id="rId11"/>
    <p:sldId id="265" r:id="rId12"/>
    <p:sldId id="271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0A1D9-0E60-2F4A-AD88-1EDF5929B12E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54CB1-7A8B-8D43-AE44-60CF88A03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02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an example o the chalkboard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54CB1-7A8B-8D43-AE44-60CF88A035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93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11-11-15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Hess’ Law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aka: how the </a:t>
            </a:r>
            <a:r>
              <a:rPr lang="en-US" dirty="0" err="1" smtClean="0"/>
              <a:t>hess</a:t>
            </a:r>
            <a:r>
              <a:rPr lang="en-US" dirty="0" smtClean="0"/>
              <a:t> do we measure enthalpy changes without a calorimeter?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703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basic rules: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03" y="1600201"/>
            <a:ext cx="8042276" cy="4343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 the equation is reversed, the sign of ∆H changes</a:t>
            </a:r>
          </a:p>
          <a:p>
            <a:pPr marL="679450" lvl="1" indent="-342900">
              <a:buFontTx/>
              <a:buChar char="-"/>
            </a:pPr>
            <a:r>
              <a:rPr lang="en-US" dirty="0" smtClean="0"/>
              <a:t>If…</a:t>
            </a:r>
          </a:p>
          <a:p>
            <a:pPr marL="679450" lvl="1" indent="-342900">
              <a:buFontTx/>
              <a:buChar char="-"/>
            </a:pPr>
            <a:r>
              <a:rPr lang="en-US" sz="3200" b="1" dirty="0" smtClean="0"/>
              <a:t>2H + O </a:t>
            </a:r>
            <a:r>
              <a:rPr lang="en-US" sz="3200" b="1" dirty="0" smtClean="0">
                <a:sym typeface="Wingdings"/>
              </a:rPr>
              <a:t> H</a:t>
            </a:r>
            <a:r>
              <a:rPr lang="en-US" sz="3200" b="1" baseline="-25000" dirty="0" smtClean="0">
                <a:sym typeface="Wingdings"/>
              </a:rPr>
              <a:t>2</a:t>
            </a:r>
            <a:r>
              <a:rPr lang="en-US" sz="3200" b="1" dirty="0" smtClean="0">
                <a:sym typeface="Wingdings"/>
              </a:rPr>
              <a:t>O		– 285.8kJ/</a:t>
            </a:r>
            <a:r>
              <a:rPr lang="en-US" sz="3200" b="1" dirty="0" err="1" smtClean="0">
                <a:sym typeface="Wingdings"/>
              </a:rPr>
              <a:t>mol</a:t>
            </a:r>
            <a:endParaRPr lang="en-US" sz="3200" b="1" dirty="0">
              <a:sym typeface="Wingdings"/>
            </a:endParaRPr>
          </a:p>
          <a:p>
            <a:pPr marL="679450" lvl="1" indent="-342900">
              <a:buFontTx/>
              <a:buChar char="-"/>
            </a:pPr>
            <a:r>
              <a:rPr lang="en-US" dirty="0" smtClean="0"/>
              <a:t>Then…</a:t>
            </a:r>
          </a:p>
          <a:p>
            <a:pPr marL="679450" lvl="1" indent="-342900">
              <a:buFontTx/>
              <a:buChar char="-"/>
            </a:pPr>
            <a:r>
              <a:rPr lang="en-US" sz="3200" b="1" dirty="0" smtClean="0"/>
              <a:t>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 </a:t>
            </a:r>
            <a:r>
              <a:rPr lang="en-US" sz="3200" b="1" dirty="0" smtClean="0">
                <a:sym typeface="Wingdings"/>
              </a:rPr>
              <a:t> 2H + O		+285.8kJ/</a:t>
            </a:r>
            <a:r>
              <a:rPr lang="en-US" sz="3200" b="1" dirty="0" err="1" smtClean="0">
                <a:sym typeface="Wingdings"/>
              </a:rPr>
              <a:t>mol</a:t>
            </a:r>
            <a:endParaRPr lang="en-US" sz="3200" b="1" dirty="0" smtClean="0">
              <a:sym typeface="Wingdings"/>
            </a:endParaRPr>
          </a:p>
          <a:p>
            <a:pPr marL="679450" lvl="1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224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basic rules: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89" y="1600201"/>
            <a:ext cx="8976911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2. If the coefficients of a chemical equation are multiplied or divided by a constant factor, ∆H gets altered in the same way.</a:t>
            </a:r>
          </a:p>
          <a:p>
            <a:pPr marL="679450" lvl="1" indent="-342900">
              <a:buFontTx/>
              <a:buChar char="-"/>
            </a:pPr>
            <a:r>
              <a:rPr lang="en-US" dirty="0"/>
              <a:t>If…</a:t>
            </a:r>
          </a:p>
          <a:p>
            <a:pPr marL="679450" lvl="1" indent="-342900">
              <a:buFontTx/>
              <a:buChar char="-"/>
            </a:pPr>
            <a:r>
              <a:rPr lang="en-US" sz="3200" b="1" dirty="0"/>
              <a:t>2H + O </a:t>
            </a:r>
            <a:r>
              <a:rPr lang="en-US" sz="3200" b="1" dirty="0">
                <a:sym typeface="Wingdings"/>
              </a:rPr>
              <a:t> H</a:t>
            </a:r>
            <a:r>
              <a:rPr lang="en-US" sz="3200" b="1" baseline="-25000" dirty="0">
                <a:sym typeface="Wingdings"/>
              </a:rPr>
              <a:t>2</a:t>
            </a:r>
            <a:r>
              <a:rPr lang="en-US" sz="3200" b="1" dirty="0">
                <a:sym typeface="Wingdings"/>
              </a:rPr>
              <a:t>O		</a:t>
            </a:r>
            <a:r>
              <a:rPr lang="en-US" sz="3200" b="1" dirty="0" smtClean="0">
                <a:sym typeface="Wingdings"/>
              </a:rPr>
              <a:t>– </a:t>
            </a:r>
            <a:r>
              <a:rPr lang="en-US" sz="3200" b="1" dirty="0">
                <a:sym typeface="Wingdings"/>
              </a:rPr>
              <a:t>285.8kJ/</a:t>
            </a:r>
            <a:r>
              <a:rPr lang="en-US" sz="3200" b="1" dirty="0" err="1" smtClean="0">
                <a:sym typeface="Wingdings"/>
              </a:rPr>
              <a:t>mol</a:t>
            </a:r>
            <a:endParaRPr lang="en-US" sz="3200" b="1" dirty="0" smtClean="0">
              <a:sym typeface="Wingdings"/>
            </a:endParaRPr>
          </a:p>
          <a:p>
            <a:pPr marL="679450" lvl="1" indent="-342900">
              <a:buFontTx/>
              <a:buChar char="-"/>
            </a:pPr>
            <a:r>
              <a:rPr lang="en-US" sz="1600" dirty="0" smtClean="0">
                <a:sym typeface="Wingdings"/>
              </a:rPr>
              <a:t>Then</a:t>
            </a:r>
          </a:p>
          <a:p>
            <a:pPr marL="679450" lvl="1" indent="-342900">
              <a:buFontTx/>
              <a:buChar char="-"/>
            </a:pPr>
            <a:r>
              <a:rPr lang="en-US" sz="3200" b="1" dirty="0" smtClean="0"/>
              <a:t>3(2H + O </a:t>
            </a:r>
            <a:r>
              <a:rPr lang="en-US" sz="3200" b="1" dirty="0">
                <a:sym typeface="Wingdings"/>
              </a:rPr>
              <a:t> </a:t>
            </a:r>
            <a:r>
              <a:rPr lang="en-US" sz="3200" b="1" dirty="0" smtClean="0">
                <a:sym typeface="Wingdings"/>
              </a:rPr>
              <a:t>H</a:t>
            </a:r>
            <a:r>
              <a:rPr lang="en-US" sz="3200" b="1" baseline="-25000" dirty="0" smtClean="0">
                <a:sym typeface="Wingdings"/>
              </a:rPr>
              <a:t>2</a:t>
            </a:r>
            <a:r>
              <a:rPr lang="en-US" sz="3200" b="1" dirty="0" smtClean="0">
                <a:sym typeface="Wingdings"/>
              </a:rPr>
              <a:t>O) 	– (3) 285.8kJ</a:t>
            </a:r>
            <a:r>
              <a:rPr lang="en-US" sz="3200" b="1" dirty="0">
                <a:sym typeface="Wingdings"/>
              </a:rPr>
              <a:t>/</a:t>
            </a:r>
            <a:r>
              <a:rPr lang="en-US" sz="3200" b="1" dirty="0" err="1">
                <a:sym typeface="Wingdings"/>
              </a:rPr>
              <a:t>mol</a:t>
            </a:r>
            <a:endParaRPr lang="en-US" sz="3200" b="1" dirty="0">
              <a:sym typeface="Wingdings"/>
            </a:endParaRPr>
          </a:p>
          <a:p>
            <a:pPr marL="336550" lvl="1" indent="0">
              <a:buNone/>
            </a:pPr>
            <a:r>
              <a:rPr lang="en-US" sz="3200" b="1" dirty="0" smtClean="0">
                <a:sym typeface="Wingdings"/>
              </a:rPr>
              <a:t>=</a:t>
            </a:r>
          </a:p>
          <a:p>
            <a:pPr marL="336550" lvl="1" indent="0">
              <a:buNone/>
            </a:pPr>
            <a:r>
              <a:rPr lang="en-US" sz="3200" b="1" dirty="0" smtClean="0">
                <a:sym typeface="Wingdings"/>
              </a:rPr>
              <a:t> 6H + 3O  3H</a:t>
            </a:r>
            <a:r>
              <a:rPr lang="en-US" sz="3200" b="1" baseline="-25000" dirty="0" smtClean="0">
                <a:sym typeface="Wingdings"/>
              </a:rPr>
              <a:t>2</a:t>
            </a:r>
            <a:r>
              <a:rPr lang="en-US" sz="3200" b="1" dirty="0" smtClean="0">
                <a:sym typeface="Wingdings"/>
              </a:rPr>
              <a:t>O		–857.4kJ/</a:t>
            </a:r>
            <a:r>
              <a:rPr lang="en-US" sz="3200" b="1" dirty="0" err="1" smtClean="0">
                <a:sym typeface="Wingdings"/>
              </a:rPr>
              <a:t>mol</a:t>
            </a:r>
            <a:endParaRPr lang="en-US" sz="3200" b="1" dirty="0" smtClean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071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2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it algebraically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+ B </a:t>
            </a:r>
            <a:r>
              <a:rPr lang="en-US" dirty="0" smtClean="0">
                <a:sym typeface="Wingdings"/>
              </a:rPr>
              <a:t> C + D</a:t>
            </a:r>
          </a:p>
          <a:p>
            <a:r>
              <a:rPr lang="en-US" dirty="0" smtClean="0">
                <a:sym typeface="Wingdings"/>
              </a:rPr>
              <a:t>A + F  C</a:t>
            </a:r>
          </a:p>
          <a:p>
            <a:r>
              <a:rPr lang="en-US" dirty="0" smtClean="0">
                <a:sym typeface="Wingdings"/>
              </a:rPr>
              <a:t>D + F  B</a:t>
            </a:r>
          </a:p>
          <a:p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		 A + F 	 	C</a:t>
            </a:r>
          </a:p>
          <a:p>
            <a:r>
              <a:rPr lang="en-US" u="sng" dirty="0" smtClean="0">
                <a:sym typeface="Wingdings"/>
              </a:rPr>
              <a:t>+ 		  B 			D + F</a:t>
            </a:r>
          </a:p>
          <a:p>
            <a:r>
              <a:rPr lang="en-US" dirty="0" smtClean="0">
                <a:sym typeface="Wingdings"/>
              </a:rPr>
              <a:t>= 		A + B		 	C +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515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Hess’s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08" y="1600201"/>
            <a:ext cx="8738807" cy="4343400"/>
          </a:xfrm>
        </p:spPr>
        <p:txBody>
          <a:bodyPr/>
          <a:lstStyle/>
          <a:p>
            <a:r>
              <a:rPr lang="en-US" b="1" dirty="0" smtClean="0"/>
              <a:t>What is the enthalpy change for the formation of two moles of nitrogen monoxide from its elements?</a:t>
            </a:r>
          </a:p>
          <a:p>
            <a:r>
              <a:rPr lang="en-US" i="1" dirty="0" smtClean="0"/>
              <a:t>Target Equation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 smtClean="0"/>
              <a:t>Known Equations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08" y="5133321"/>
            <a:ext cx="8779926" cy="13507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08" y="3301998"/>
            <a:ext cx="8738807" cy="64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32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enthalpy change for the formation of one mole of butane gas from its elements?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988" y="2678168"/>
            <a:ext cx="6729279" cy="7476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60635"/>
            <a:ext cx="8939315" cy="218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07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the enthalpy change involved in the formation of two moles of liquid propanol.</a:t>
            </a:r>
          </a:p>
          <a:p>
            <a:r>
              <a:rPr lang="en-US" dirty="0" smtClean="0"/>
              <a:t>The standard enthalpies of combustion of propanol, carbon, and hydrogen gas at SATP are -2008, -394, and -286 kJ/</a:t>
            </a:r>
            <a:r>
              <a:rPr lang="en-US" dirty="0" err="1" smtClean="0"/>
              <a:t>mol</a:t>
            </a:r>
            <a:r>
              <a:rPr lang="en-US" dirty="0" smtClean="0"/>
              <a:t> respectively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391" y="4146737"/>
            <a:ext cx="6729761" cy="98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78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Calorimetry</a:t>
            </a:r>
            <a:r>
              <a:rPr lang="en-US" dirty="0" smtClean="0"/>
              <a:t> is great but…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you think of any situations where we can’t use that technique?</a:t>
            </a:r>
          </a:p>
          <a:p>
            <a:r>
              <a:rPr lang="en-US" dirty="0" smtClean="0"/>
              <a:t>Some reactions are too slow  to be determined experimentally</a:t>
            </a:r>
          </a:p>
          <a:p>
            <a:pPr lvl="1"/>
            <a:r>
              <a:rPr lang="en-US" dirty="0" smtClean="0"/>
              <a:t>Rusting of iron</a:t>
            </a:r>
          </a:p>
          <a:p>
            <a:r>
              <a:rPr lang="en-US" dirty="0" smtClean="0"/>
              <a:t>Some reactions produce several products at the same time</a:t>
            </a:r>
          </a:p>
          <a:p>
            <a:pPr lvl="1"/>
            <a:r>
              <a:rPr lang="en-US" dirty="0" smtClean="0"/>
              <a:t>Combustion of carbon produces both CO and CO</a:t>
            </a:r>
            <a:r>
              <a:rPr lang="en-US" baseline="-25000" dirty="0" smtClean="0"/>
              <a:t>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8631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576"/>
            <a:ext cx="9143999" cy="1336956"/>
          </a:xfrm>
        </p:spPr>
        <p:txBody>
          <a:bodyPr/>
          <a:lstStyle/>
          <a:p>
            <a:r>
              <a:rPr lang="en-US" sz="4000" dirty="0" smtClean="0"/>
              <a:t>How do we deal with this problem?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6" y="1600201"/>
            <a:ext cx="5115076" cy="4343400"/>
          </a:xfrm>
        </p:spPr>
        <p:txBody>
          <a:bodyPr/>
          <a:lstStyle/>
          <a:p>
            <a:r>
              <a:rPr lang="en-US" dirty="0" smtClean="0"/>
              <a:t>Enter: Dr. G. H. Hess (1840)</a:t>
            </a:r>
          </a:p>
          <a:p>
            <a:pPr algn="just"/>
            <a:r>
              <a:rPr lang="en-US" b="1" dirty="0" smtClean="0"/>
              <a:t>The energy change from the reactants to the products is the same, regardless of what stages it takes to get there.</a:t>
            </a:r>
          </a:p>
          <a:p>
            <a:pPr algn="just"/>
            <a:r>
              <a:rPr lang="en-US" dirty="0" smtClean="0"/>
              <a:t>“The ∆H for any reaction that can be written in steps, is equal to the sum of the ∆H values for each of the individual steps”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638" y="1771424"/>
            <a:ext cx="2586913" cy="385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356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236" y="3038685"/>
            <a:ext cx="3736525" cy="25763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179" y="4565858"/>
            <a:ext cx="2042443" cy="19339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4862" y="1839268"/>
            <a:ext cx="1306689" cy="1375462"/>
          </a:xfrm>
          <a:prstGeom prst="rect">
            <a:avLst/>
          </a:prstGeom>
        </p:spPr>
      </p:pic>
      <p:cxnSp>
        <p:nvCxnSpPr>
          <p:cNvPr id="9" name="Curved Connector 8"/>
          <p:cNvCxnSpPr>
            <a:stCxn id="6" idx="0"/>
          </p:cNvCxnSpPr>
          <p:nvPr/>
        </p:nvCxnSpPr>
        <p:spPr>
          <a:xfrm rot="5400000" flipH="1" flipV="1">
            <a:off x="3039895" y="320892"/>
            <a:ext cx="2560473" cy="5929461"/>
          </a:xfrm>
          <a:prstGeom prst="curvedConnector2">
            <a:avLst/>
          </a:prstGeom>
          <a:ln w="76200" cmpd="sng"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2439514" y="3225328"/>
            <a:ext cx="5750650" cy="2840963"/>
          </a:xfrm>
          <a:custGeom>
            <a:avLst/>
            <a:gdLst>
              <a:gd name="connsiteX0" fmla="*/ 0 w 5750650"/>
              <a:gd name="connsiteY0" fmla="*/ 2774116 h 2840963"/>
              <a:gd name="connsiteX1" fmla="*/ 0 w 5750650"/>
              <a:gd name="connsiteY1" fmla="*/ 2774116 h 2840963"/>
              <a:gd name="connsiteX2" fmla="*/ 3291673 w 5750650"/>
              <a:gd name="connsiteY2" fmla="*/ 2790828 h 2840963"/>
              <a:gd name="connsiteX3" fmla="*/ 3559017 w 5750650"/>
              <a:gd name="connsiteY3" fmla="*/ 2807539 h 2840963"/>
              <a:gd name="connsiteX4" fmla="*/ 3809652 w 5750650"/>
              <a:gd name="connsiteY4" fmla="*/ 2840963 h 2840963"/>
              <a:gd name="connsiteX5" fmla="*/ 4561557 w 5750650"/>
              <a:gd name="connsiteY5" fmla="*/ 2824251 h 2840963"/>
              <a:gd name="connsiteX6" fmla="*/ 4895737 w 5750650"/>
              <a:gd name="connsiteY6" fmla="*/ 2790828 h 2840963"/>
              <a:gd name="connsiteX7" fmla="*/ 4945864 w 5750650"/>
              <a:gd name="connsiteY7" fmla="*/ 2740693 h 2840963"/>
              <a:gd name="connsiteX8" fmla="*/ 4995991 w 5750650"/>
              <a:gd name="connsiteY8" fmla="*/ 2723982 h 2840963"/>
              <a:gd name="connsiteX9" fmla="*/ 5046118 w 5750650"/>
              <a:gd name="connsiteY9" fmla="*/ 2657136 h 2840963"/>
              <a:gd name="connsiteX10" fmla="*/ 5196499 w 5750650"/>
              <a:gd name="connsiteY10" fmla="*/ 2607001 h 2840963"/>
              <a:gd name="connsiteX11" fmla="*/ 5313462 w 5750650"/>
              <a:gd name="connsiteY11" fmla="*/ 2540155 h 2840963"/>
              <a:gd name="connsiteX12" fmla="*/ 5330171 w 5750650"/>
              <a:gd name="connsiteY12" fmla="*/ 2490020 h 2840963"/>
              <a:gd name="connsiteX13" fmla="*/ 5380298 w 5750650"/>
              <a:gd name="connsiteY13" fmla="*/ 2389751 h 2840963"/>
              <a:gd name="connsiteX14" fmla="*/ 5346880 w 5750650"/>
              <a:gd name="connsiteY14" fmla="*/ 2189212 h 2840963"/>
              <a:gd name="connsiteX15" fmla="*/ 5280044 w 5750650"/>
              <a:gd name="connsiteY15" fmla="*/ 2088943 h 2840963"/>
              <a:gd name="connsiteX16" fmla="*/ 5096245 w 5750650"/>
              <a:gd name="connsiteY16" fmla="*/ 1905116 h 2840963"/>
              <a:gd name="connsiteX17" fmla="*/ 5046118 w 5750650"/>
              <a:gd name="connsiteY17" fmla="*/ 1871693 h 2840963"/>
              <a:gd name="connsiteX18" fmla="*/ 4945864 w 5750650"/>
              <a:gd name="connsiteY18" fmla="*/ 1788135 h 2840963"/>
              <a:gd name="connsiteX19" fmla="*/ 4879028 w 5750650"/>
              <a:gd name="connsiteY19" fmla="*/ 1771424 h 2840963"/>
              <a:gd name="connsiteX20" fmla="*/ 4812192 w 5750650"/>
              <a:gd name="connsiteY20" fmla="*/ 1738001 h 2840963"/>
              <a:gd name="connsiteX21" fmla="*/ 4711938 w 5750650"/>
              <a:gd name="connsiteY21" fmla="*/ 1704578 h 2840963"/>
              <a:gd name="connsiteX22" fmla="*/ 4661811 w 5750650"/>
              <a:gd name="connsiteY22" fmla="*/ 1687866 h 2840963"/>
              <a:gd name="connsiteX23" fmla="*/ 4594975 w 5750650"/>
              <a:gd name="connsiteY23" fmla="*/ 1654443 h 2840963"/>
              <a:gd name="connsiteX24" fmla="*/ 4544848 w 5750650"/>
              <a:gd name="connsiteY24" fmla="*/ 1637731 h 2840963"/>
              <a:gd name="connsiteX25" fmla="*/ 4411176 w 5750650"/>
              <a:gd name="connsiteY25" fmla="*/ 1570885 h 2840963"/>
              <a:gd name="connsiteX26" fmla="*/ 4310922 w 5750650"/>
              <a:gd name="connsiteY26" fmla="*/ 1537462 h 2840963"/>
              <a:gd name="connsiteX27" fmla="*/ 4411176 w 5750650"/>
              <a:gd name="connsiteY27" fmla="*/ 1437193 h 2840963"/>
              <a:gd name="connsiteX28" fmla="*/ 4444594 w 5750650"/>
              <a:gd name="connsiteY28" fmla="*/ 1387058 h 2840963"/>
              <a:gd name="connsiteX29" fmla="*/ 4494721 w 5750650"/>
              <a:gd name="connsiteY29" fmla="*/ 1353635 h 2840963"/>
              <a:gd name="connsiteX30" fmla="*/ 4544848 w 5750650"/>
              <a:gd name="connsiteY30" fmla="*/ 1303501 h 2840963"/>
              <a:gd name="connsiteX31" fmla="*/ 4594975 w 5750650"/>
              <a:gd name="connsiteY31" fmla="*/ 1270077 h 2840963"/>
              <a:gd name="connsiteX32" fmla="*/ 4945864 w 5750650"/>
              <a:gd name="connsiteY32" fmla="*/ 1253366 h 2840963"/>
              <a:gd name="connsiteX33" fmla="*/ 5196499 w 5750650"/>
              <a:gd name="connsiteY33" fmla="*/ 1236654 h 2840963"/>
              <a:gd name="connsiteX34" fmla="*/ 5263335 w 5750650"/>
              <a:gd name="connsiteY34" fmla="*/ 1219943 h 2840963"/>
              <a:gd name="connsiteX35" fmla="*/ 5330171 w 5750650"/>
              <a:gd name="connsiteY35" fmla="*/ 1186520 h 2840963"/>
              <a:gd name="connsiteX36" fmla="*/ 5430425 w 5750650"/>
              <a:gd name="connsiteY36" fmla="*/ 1169808 h 2840963"/>
              <a:gd name="connsiteX37" fmla="*/ 5564097 w 5750650"/>
              <a:gd name="connsiteY37" fmla="*/ 1136385 h 2840963"/>
              <a:gd name="connsiteX38" fmla="*/ 5664351 w 5750650"/>
              <a:gd name="connsiteY38" fmla="*/ 1102962 h 2840963"/>
              <a:gd name="connsiteX39" fmla="*/ 5714478 w 5750650"/>
              <a:gd name="connsiteY39" fmla="*/ 1086250 h 2840963"/>
              <a:gd name="connsiteX40" fmla="*/ 5747896 w 5750650"/>
              <a:gd name="connsiteY40" fmla="*/ 952558 h 2840963"/>
              <a:gd name="connsiteX41" fmla="*/ 5714478 w 5750650"/>
              <a:gd name="connsiteY41" fmla="*/ 417789 h 2840963"/>
              <a:gd name="connsiteX42" fmla="*/ 5697769 w 5750650"/>
              <a:gd name="connsiteY42" fmla="*/ 0 h 2840963"/>
              <a:gd name="connsiteX43" fmla="*/ 5697769 w 5750650"/>
              <a:gd name="connsiteY43" fmla="*/ 0 h 284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750650" h="2840963">
                <a:moveTo>
                  <a:pt x="0" y="2774116"/>
                </a:moveTo>
                <a:lnTo>
                  <a:pt x="0" y="2774116"/>
                </a:lnTo>
                <a:lnTo>
                  <a:pt x="3291673" y="2790828"/>
                </a:lnTo>
                <a:cubicBezTo>
                  <a:pt x="3380958" y="2791666"/>
                  <a:pt x="3470144" y="2798937"/>
                  <a:pt x="3559017" y="2807539"/>
                </a:cubicBezTo>
                <a:cubicBezTo>
                  <a:pt x="3642910" y="2815659"/>
                  <a:pt x="3726107" y="2829822"/>
                  <a:pt x="3809652" y="2840963"/>
                </a:cubicBezTo>
                <a:cubicBezTo>
                  <a:pt x="4060287" y="2835392"/>
                  <a:pt x="4311127" y="2835811"/>
                  <a:pt x="4561557" y="2824251"/>
                </a:cubicBezTo>
                <a:cubicBezTo>
                  <a:pt x="4673387" y="2819089"/>
                  <a:pt x="4895737" y="2790828"/>
                  <a:pt x="4895737" y="2790828"/>
                </a:cubicBezTo>
                <a:cubicBezTo>
                  <a:pt x="4912446" y="2774116"/>
                  <a:pt x="4926202" y="2753803"/>
                  <a:pt x="4945864" y="2740693"/>
                </a:cubicBezTo>
                <a:cubicBezTo>
                  <a:pt x="4960518" y="2730922"/>
                  <a:pt x="4982461" y="2735259"/>
                  <a:pt x="4995991" y="2723982"/>
                </a:cubicBezTo>
                <a:cubicBezTo>
                  <a:pt x="5017385" y="2706151"/>
                  <a:pt x="5023838" y="2673848"/>
                  <a:pt x="5046118" y="2657136"/>
                </a:cubicBezTo>
                <a:cubicBezTo>
                  <a:pt x="5094874" y="2620563"/>
                  <a:pt x="5143525" y="2626870"/>
                  <a:pt x="5196499" y="2607001"/>
                </a:cubicBezTo>
                <a:cubicBezTo>
                  <a:pt x="5244956" y="2588827"/>
                  <a:pt x="5271910" y="2567860"/>
                  <a:pt x="5313462" y="2540155"/>
                </a:cubicBezTo>
                <a:cubicBezTo>
                  <a:pt x="5319032" y="2523443"/>
                  <a:pt x="5322294" y="2505776"/>
                  <a:pt x="5330171" y="2490020"/>
                </a:cubicBezTo>
                <a:cubicBezTo>
                  <a:pt x="5394953" y="2360436"/>
                  <a:pt x="5338299" y="2515769"/>
                  <a:pt x="5380298" y="2389751"/>
                </a:cubicBezTo>
                <a:cubicBezTo>
                  <a:pt x="5369159" y="2322905"/>
                  <a:pt x="5368307" y="2253503"/>
                  <a:pt x="5346880" y="2189212"/>
                </a:cubicBezTo>
                <a:cubicBezTo>
                  <a:pt x="5334180" y="2151105"/>
                  <a:pt x="5308445" y="2117348"/>
                  <a:pt x="5280044" y="2088943"/>
                </a:cubicBezTo>
                <a:cubicBezTo>
                  <a:pt x="5218778" y="2027667"/>
                  <a:pt x="5168339" y="1953186"/>
                  <a:pt x="5096245" y="1905116"/>
                </a:cubicBezTo>
                <a:cubicBezTo>
                  <a:pt x="5079536" y="1893975"/>
                  <a:pt x="5061545" y="1884551"/>
                  <a:pt x="5046118" y="1871693"/>
                </a:cubicBezTo>
                <a:cubicBezTo>
                  <a:pt x="5003612" y="1836266"/>
                  <a:pt x="4997110" y="1810101"/>
                  <a:pt x="4945864" y="1788135"/>
                </a:cubicBezTo>
                <a:cubicBezTo>
                  <a:pt x="4924757" y="1779088"/>
                  <a:pt x="4901307" y="1776994"/>
                  <a:pt x="4879028" y="1771424"/>
                </a:cubicBezTo>
                <a:cubicBezTo>
                  <a:pt x="4856749" y="1760283"/>
                  <a:pt x="4835319" y="1747253"/>
                  <a:pt x="4812192" y="1738001"/>
                </a:cubicBezTo>
                <a:cubicBezTo>
                  <a:pt x="4779486" y="1724917"/>
                  <a:pt x="4745356" y="1715719"/>
                  <a:pt x="4711938" y="1704578"/>
                </a:cubicBezTo>
                <a:cubicBezTo>
                  <a:pt x="4695229" y="1699007"/>
                  <a:pt x="4677564" y="1695744"/>
                  <a:pt x="4661811" y="1687866"/>
                </a:cubicBezTo>
                <a:cubicBezTo>
                  <a:pt x="4639532" y="1676725"/>
                  <a:pt x="4617869" y="1664256"/>
                  <a:pt x="4594975" y="1654443"/>
                </a:cubicBezTo>
                <a:cubicBezTo>
                  <a:pt x="4578786" y="1647504"/>
                  <a:pt x="4560882" y="1645020"/>
                  <a:pt x="4544848" y="1637731"/>
                </a:cubicBezTo>
                <a:cubicBezTo>
                  <a:pt x="4499496" y="1617113"/>
                  <a:pt x="4458437" y="1586641"/>
                  <a:pt x="4411176" y="1570885"/>
                </a:cubicBezTo>
                <a:lnTo>
                  <a:pt x="4310922" y="1537462"/>
                </a:lnTo>
                <a:cubicBezTo>
                  <a:pt x="4344321" y="1437250"/>
                  <a:pt x="4300688" y="1531911"/>
                  <a:pt x="4411176" y="1437193"/>
                </a:cubicBezTo>
                <a:cubicBezTo>
                  <a:pt x="4426424" y="1424121"/>
                  <a:pt x="4430394" y="1401261"/>
                  <a:pt x="4444594" y="1387058"/>
                </a:cubicBezTo>
                <a:cubicBezTo>
                  <a:pt x="4458793" y="1372856"/>
                  <a:pt x="4479294" y="1366493"/>
                  <a:pt x="4494721" y="1353635"/>
                </a:cubicBezTo>
                <a:cubicBezTo>
                  <a:pt x="4512874" y="1338505"/>
                  <a:pt x="4526695" y="1318631"/>
                  <a:pt x="4544848" y="1303501"/>
                </a:cubicBezTo>
                <a:cubicBezTo>
                  <a:pt x="4560275" y="1290643"/>
                  <a:pt x="4575047" y="1272568"/>
                  <a:pt x="4594975" y="1270077"/>
                </a:cubicBezTo>
                <a:cubicBezTo>
                  <a:pt x="4711166" y="1255551"/>
                  <a:pt x="4828949" y="1259862"/>
                  <a:pt x="4945864" y="1253366"/>
                </a:cubicBezTo>
                <a:cubicBezTo>
                  <a:pt x="5029466" y="1248721"/>
                  <a:pt x="5112954" y="1242225"/>
                  <a:pt x="5196499" y="1236654"/>
                </a:cubicBezTo>
                <a:cubicBezTo>
                  <a:pt x="5218778" y="1231084"/>
                  <a:pt x="5241833" y="1228007"/>
                  <a:pt x="5263335" y="1219943"/>
                </a:cubicBezTo>
                <a:cubicBezTo>
                  <a:pt x="5286658" y="1211196"/>
                  <a:pt x="5306313" y="1193679"/>
                  <a:pt x="5330171" y="1186520"/>
                </a:cubicBezTo>
                <a:cubicBezTo>
                  <a:pt x="5362621" y="1176783"/>
                  <a:pt x="5397298" y="1176908"/>
                  <a:pt x="5430425" y="1169808"/>
                </a:cubicBezTo>
                <a:cubicBezTo>
                  <a:pt x="5475334" y="1160183"/>
                  <a:pt x="5519936" y="1149004"/>
                  <a:pt x="5564097" y="1136385"/>
                </a:cubicBezTo>
                <a:cubicBezTo>
                  <a:pt x="5597967" y="1126706"/>
                  <a:pt x="5630933" y="1114103"/>
                  <a:pt x="5664351" y="1102962"/>
                </a:cubicBezTo>
                <a:lnTo>
                  <a:pt x="5714478" y="1086250"/>
                </a:lnTo>
                <a:cubicBezTo>
                  <a:pt x="5725617" y="1041686"/>
                  <a:pt x="5749479" y="998466"/>
                  <a:pt x="5747896" y="952558"/>
                </a:cubicBezTo>
                <a:cubicBezTo>
                  <a:pt x="5730580" y="450318"/>
                  <a:pt x="5782296" y="621271"/>
                  <a:pt x="5714478" y="417789"/>
                </a:cubicBezTo>
                <a:cubicBezTo>
                  <a:pt x="5697285" y="22293"/>
                  <a:pt x="5697769" y="161666"/>
                  <a:pt x="5697769" y="0"/>
                </a:cubicBezTo>
                <a:lnTo>
                  <a:pt x="5697769" y="0"/>
                </a:lnTo>
              </a:path>
            </a:pathLst>
          </a:custGeom>
          <a:ln w="762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13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97" y="323017"/>
            <a:ext cx="7856354" cy="635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3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5159" b="5159"/>
          <a:stretch>
            <a:fillRect/>
          </a:stretch>
        </p:blipFill>
        <p:spPr>
          <a:xfrm>
            <a:off x="181676" y="1600200"/>
            <a:ext cx="8547937" cy="4616493"/>
          </a:xfrm>
        </p:spPr>
      </p:pic>
      <p:sp>
        <p:nvSpPr>
          <p:cNvPr id="6" name="TextBox 5"/>
          <p:cNvSpPr txBox="1"/>
          <p:nvPr/>
        </p:nvSpPr>
        <p:spPr>
          <a:xfrm>
            <a:off x="918995" y="1786457"/>
            <a:ext cx="1528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 + ½ O</a:t>
            </a:r>
            <a:r>
              <a:rPr lang="en-US" sz="2400" baseline="-25000" dirty="0" smtClean="0"/>
              <a:t>2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692689" y="2443014"/>
            <a:ext cx="1954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 + ½ O</a:t>
            </a:r>
            <a:r>
              <a:rPr lang="en-US" sz="2400" baseline="-25000" dirty="0" smtClean="0"/>
              <a:t>2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82584" y="4231149"/>
            <a:ext cx="1077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</a:t>
            </a:r>
            <a:r>
              <a:rPr lang="en-US" sz="2400" baseline="-25000" dirty="0" smtClean="0"/>
              <a:t>2 (g)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690149" y="2443014"/>
            <a:ext cx="16709" cy="461665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304373" y="2248122"/>
            <a:ext cx="33418" cy="2648360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191419" y="2248122"/>
            <a:ext cx="5112954" cy="0"/>
          </a:xfrm>
          <a:prstGeom prst="line">
            <a:avLst/>
          </a:prstGeom>
          <a:ln w="38100" cmpd="sng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00310" y="2515506"/>
            <a:ext cx="114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-110.5kJ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06603" y="2972977"/>
            <a:ext cx="114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-393.5kJ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49275" y="1786457"/>
            <a:ext cx="0" cy="4430236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9275" y="5966021"/>
            <a:ext cx="8042276" cy="0"/>
          </a:xfrm>
          <a:prstGeom prst="line">
            <a:avLst/>
          </a:prstGeom>
          <a:ln w="762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804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</a:t>
            </a:r>
            <a:r>
              <a:rPr lang="en-US" baseline="-25000" dirty="0" smtClean="0"/>
              <a:t>(g)</a:t>
            </a:r>
            <a:r>
              <a:rPr lang="en-US" dirty="0" smtClean="0"/>
              <a:t> + ½ O</a:t>
            </a:r>
            <a:r>
              <a:rPr lang="en-US" baseline="-25000" dirty="0" smtClean="0"/>
              <a:t>2(g)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NO</a:t>
            </a:r>
            <a:r>
              <a:rPr lang="en-US" baseline="-25000" dirty="0" smtClean="0">
                <a:sym typeface="Wingdings"/>
              </a:rPr>
              <a:t>2(g)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894" y="1704578"/>
            <a:ext cx="8376456" cy="49027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447134" y="3877078"/>
            <a:ext cx="885577" cy="53477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D0D0D"/>
                </a:solidFill>
              </a:rPr>
              <a:t>?</a:t>
            </a:r>
            <a:endParaRPr lang="en-US" sz="2400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60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formulaic terms…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1724" y="2151682"/>
            <a:ext cx="8042276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∆</a:t>
            </a:r>
            <a:r>
              <a:rPr lang="en-US" sz="5400" dirty="0" err="1" smtClean="0"/>
              <a:t>H</a:t>
            </a:r>
            <a:r>
              <a:rPr lang="en-US" sz="5400" baseline="-25000" dirty="0" err="1" smtClean="0"/>
              <a:t>target</a:t>
            </a:r>
            <a:r>
              <a:rPr lang="en-US" sz="5400" dirty="0" smtClean="0"/>
              <a:t> = </a:t>
            </a:r>
            <a:r>
              <a:rPr lang="en-US" sz="7200" dirty="0" err="1" smtClean="0"/>
              <a:t>Σ</a:t>
            </a:r>
            <a:r>
              <a:rPr lang="en-US" sz="5400" dirty="0" err="1" smtClean="0"/>
              <a:t>∆H</a:t>
            </a:r>
            <a:r>
              <a:rPr lang="en-US" sz="5400" baseline="-25000" dirty="0" err="1" smtClean="0"/>
              <a:t>known</a:t>
            </a:r>
            <a:endParaRPr lang="en-US" sz="5400" baseline="-25000" dirty="0" smtClean="0"/>
          </a:p>
          <a:p>
            <a:pPr marL="0" indent="0">
              <a:buNone/>
            </a:pPr>
            <a:endParaRPr lang="en-US" sz="5400" baseline="-25000" dirty="0" smtClean="0"/>
          </a:p>
          <a:p>
            <a:pPr marL="0" indent="0">
              <a:buNone/>
            </a:pPr>
            <a:r>
              <a:rPr lang="en-US" sz="3200" dirty="0" smtClean="0"/>
              <a:t>∆</a:t>
            </a:r>
            <a:r>
              <a:rPr lang="en-US" sz="3200" dirty="0" err="1" smtClean="0"/>
              <a:t>H</a:t>
            </a:r>
            <a:r>
              <a:rPr lang="en-US" sz="3200" baseline="-25000" dirty="0" err="1" smtClean="0"/>
              <a:t>target</a:t>
            </a:r>
            <a:r>
              <a:rPr lang="en-US" sz="3200" dirty="0" smtClean="0"/>
              <a:t> = ∆H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 + ∆H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+ ∆H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 + ….etc.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8792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it takes…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it takes 3 men to dig 1 holes, how many men does it take to dig </a:t>
            </a:r>
            <a:r>
              <a:rPr lang="en-US" dirty="0"/>
              <a:t>4</a:t>
            </a:r>
            <a:r>
              <a:rPr lang="en-US" dirty="0" smtClean="0"/>
              <a:t> holes?</a:t>
            </a:r>
          </a:p>
          <a:p>
            <a:r>
              <a:rPr lang="en-US" dirty="0" smtClean="0"/>
              <a:t>If it takes Mr. Sheps 2 hours to prepare 1 lesson, how many lessons can he prepare in 10 hours?</a:t>
            </a:r>
          </a:p>
          <a:p>
            <a:r>
              <a:rPr lang="en-US" dirty="0" smtClean="0"/>
              <a:t>If Mrs. D’s car drives 20km east from home to reach her destination, how can she get back home?</a:t>
            </a:r>
          </a:p>
          <a:p>
            <a:r>
              <a:rPr lang="en-US" dirty="0" smtClean="0"/>
              <a:t>If Jane pays Jim $20 to write ONE report for her, assuming they charge the same rate, how much will Jim pay Jane to write THREE reports for him?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96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1072</TotalTime>
  <Words>482</Words>
  <Application>Microsoft Macintosh PowerPoint</Application>
  <PresentationFormat>On-screen Show (4:3)</PresentationFormat>
  <Paragraphs>64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Breeze</vt:lpstr>
      <vt:lpstr>Hess’ Law</vt:lpstr>
      <vt:lpstr>Calorimetry is great but…</vt:lpstr>
      <vt:lpstr>How do we deal with this problem?</vt:lpstr>
      <vt:lpstr>Example</vt:lpstr>
      <vt:lpstr>PowerPoint Presentation</vt:lpstr>
      <vt:lpstr>PowerPoint Presentation</vt:lpstr>
      <vt:lpstr>NO(g) + ½ O2(g)  NO2(g)</vt:lpstr>
      <vt:lpstr>In formulaic terms…</vt:lpstr>
      <vt:lpstr>If it takes…</vt:lpstr>
      <vt:lpstr>Two basic rules:</vt:lpstr>
      <vt:lpstr>Two basic rules:</vt:lpstr>
      <vt:lpstr>Looking at it algebraically</vt:lpstr>
      <vt:lpstr>Using Hess’s Law</vt:lpstr>
      <vt:lpstr>Question #2</vt:lpstr>
      <vt:lpstr>Question #3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Hess’ Law</dc:title>
  <dc:creator>David Sheps</dc:creator>
  <cp:lastModifiedBy>David Sheps</cp:lastModifiedBy>
  <cp:revision>14</cp:revision>
  <dcterms:created xsi:type="dcterms:W3CDTF">2011-11-15T03:53:17Z</dcterms:created>
  <dcterms:modified xsi:type="dcterms:W3CDTF">2011-11-16T13:34:27Z</dcterms:modified>
</cp:coreProperties>
</file>